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11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2E-46AD-B346-DD01A20B880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2E-46AD-B346-DD01A20B8803}"/>
              </c:ext>
            </c:extLst>
          </c:dPt>
          <c:cat>
            <c:strRef>
              <c:f>Лист1!$A$2:$A$3</c:f>
              <c:strCache>
                <c:ptCount val="2"/>
                <c:pt idx="0">
                  <c:v>Многоквартирные</c:v>
                </c:pt>
                <c:pt idx="1">
                  <c:v>Одноквартирные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2E-46AD-B346-DD01A20B8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12916293239825"/>
          <c:y val="0.89468706426393962"/>
          <c:w val="0.8987083706760175"/>
          <c:h val="0.1053129357360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Собственность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85-4F28-B9DB-4226BCDE2F5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E85-4F28-B9DB-4226BCDE2F51}"/>
              </c:ext>
            </c:extLst>
          </c:dPt>
          <c:cat>
            <c:strRef>
              <c:f>Лист1!$A$2:$A$3</c:f>
              <c:strCache>
                <c:ptCount val="2"/>
                <c:pt idx="0">
                  <c:v>Частная</c:v>
                </c:pt>
                <c:pt idx="1">
                  <c:v>Государственная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5-4F28-B9DB-4226BCDE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B1-48C2-B3D3-155A9B377C8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B1-48C2-B3D3-155A9B377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Отходы населения</c:v>
                </c:pt>
                <c:pt idx="1">
                  <c:v>Отходы объектов жизнедеятельности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B1-48C2-B3D3-155A9B37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81079416760836E-2"/>
          <c:y val="0.68600630496331116"/>
          <c:w val="0.90739013482669317"/>
          <c:h val="0.28974175461432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7-4C7A-AC22-A5B32FB3944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97-4C7A-AC22-A5B32FB3944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7-4C7A-AC22-A5B32FB3944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897-4C7A-AC22-A5B32FB39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0.42399999999999999</c:v>
                </c:pt>
                <c:pt idx="1">
                  <c:v>0.245</c:v>
                </c:pt>
                <c:pt idx="2">
                  <c:v>0.16700000000000001</c:v>
                </c:pt>
                <c:pt idx="3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7-4C7A-AC22-A5B32FB3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0.11928</cdr:x>
      <cdr:y>0.19311</cdr:y>
    </cdr:from>
    <cdr:to>
      <cdr:x>0.5</cdr:x>
      <cdr:y>0.34806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596" y="476557"/>
          <a:ext cx="1521229" cy="38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170 млн. кв. м.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2FD8-A6BF-428E-B6BE-1342A77D0034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DD22-D259-4028-8CFF-A076DE267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9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822-51B4-4426-B352-4E06BB1B623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B68-4640-463D-94F3-2247CE50DD9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38FA-6B4E-4379-9394-516DF64F5E6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0E9F-F017-4937-B94F-72B9D7F65F8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B749-AD8E-41FC-98C9-7C30562B9D5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EBD7-19B6-42FF-886B-BD503102BB4F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84C7-A3BB-45BA-B1AF-A743B01868E9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6086-7642-42C8-9CCA-3B7FFB805654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922-ADE2-4863-9761-91510EC43959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1C9F-D971-4890-9CC7-30472C903AC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3D7-733C-4E83-928D-27A4EAF1028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32F-8EB7-4F3E-9401-EEAA4BBE922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" y="4007327"/>
            <a:ext cx="772064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ЖИЛИЩНО-КОММУНАЛЬНОЕ ХОЗЯЙСТВО: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ПЕРСПЕКТИВЫ РАЗВИТИЯ</a:t>
            </a:r>
            <a:br>
              <a:rPr lang="ru-RU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432521"/>
            <a:ext cx="5705475" cy="6657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Повышение надежности, технологической и экономической эффективности теплоснабжения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58" y="1523699"/>
            <a:ext cx="8904864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Граждане возмещают лишь около 20% затрат на потребляемую тепловую энергию, остальные 80% покрываются бюджетом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1523699"/>
            <a:ext cx="505892" cy="1086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704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Тариф для населения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21,75 рубля  за 1 Гкал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6111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Себестоимость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118,95 рубля  за 1 Гкал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4974" y="4576733"/>
            <a:ext cx="643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”</a:t>
            </a:r>
            <a:r>
              <a:rPr lang="ru-RU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Теплоснабжение – это не только одна из наиболее важных жилищно-коммунальных услуг, но и самая дорогая“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887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8" y="0"/>
            <a:ext cx="7517823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Европейский курс на энергосбережение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872936"/>
            <a:ext cx="1995054" cy="106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943" y="757726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a typeface="Courier New" panose="02070309020205020404" pitchFamily="49" charset="0"/>
              </a:rPr>
              <a:t>в спортзалах </a:t>
            </a:r>
            <a:r>
              <a:rPr lang="ru-RU" b="1" i="1" dirty="0"/>
              <a:t>поддерживать температуру не выше 15 градусов, отключили горячую воду в офисах, предложили населению отапливать в квартирах лишь одну комнату и вместо душа «обтираться влажной тряпкой»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2371103"/>
            <a:ext cx="1994858" cy="1137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6942" y="2477950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серия трехчасовых отключений электроэнергии, почти 8 млн. британцев имеют проблемы с оплатой счетов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3938283"/>
            <a:ext cx="1994858" cy="1016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6941" y="3712797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главным товаром в преддверии зимы стали грелки, спрос на которые вырос в среднем на 30%, возможна приостановка работы железнодорожного транспорта, если рост тарифов продолжится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13278" r="11600" b="17217"/>
          <a:stretch/>
        </p:blipFill>
        <p:spPr>
          <a:xfrm>
            <a:off x="299259" y="5426787"/>
            <a:ext cx="1994858" cy="11121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6940" y="5426788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 включают отопление в школах, детям на уроках раздают пледы; студентов предлагают перевести на дистанционное обучение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443942" y="127450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43942" y="2683249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43942" y="419509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43942" y="5706941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7579" y="522914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Федеративная Республика Германия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5441" y="1968773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3343" y="3549152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Французская Республика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9794" y="4995563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Чешская Республика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1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0326" y="58189"/>
            <a:ext cx="8063347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Энергосбережение в Республике Беларусь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022" y="798656"/>
            <a:ext cx="7556269" cy="4648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использование местных видов топлива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326" y="2804683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объемам добычи торфа Беларусь занимает четвертое место в мире, по объему производств брикетов – первое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022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ТОРФ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630" y="1540414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1239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ЛЬНЯНАЯ КОСТРА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325" y="4090792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местных видах топлива работают порядка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котельных ЖКХ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325" y="5262667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местных топливно-энергетических ресурсов в балансе котельно-печного топлива достигла 44,3%</a:t>
            </a:r>
          </a:p>
        </p:txBody>
      </p:sp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869548" y="1263535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4571998" y="1263535"/>
            <a:ext cx="4159" cy="26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344446" y="1252324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8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b="44559"/>
          <a:stretch/>
        </p:blipFill>
        <p:spPr>
          <a:xfrm>
            <a:off x="0" y="3778403"/>
            <a:ext cx="11369615" cy="30325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246566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Коммунальные предприятия начали применять простые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использовании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предизолированные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трубы для подачи тепла, срок службы – 50 лет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2019-2022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6087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произведена замена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887" y="1925146"/>
            <a:ext cx="2803585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234 км тепловых сетей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2367340" y="2351426"/>
            <a:ext cx="8287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  <a:endCxn id="9" idx="1"/>
          </p:cNvCxnSpPr>
          <p:nvPr/>
        </p:nvCxnSpPr>
        <p:spPr>
          <a:xfrm>
            <a:off x="5339139" y="2351426"/>
            <a:ext cx="828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7887" y="3104088"/>
            <a:ext cx="2803585" cy="1045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,4% от общей протяженности (1620 км)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>
            <a:off x="7569680" y="2777706"/>
            <a:ext cx="0" cy="32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4288" y="3104088"/>
            <a:ext cx="2143052" cy="1554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тепловых сетей, выполненных в ПИ-трубе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7989" y="3454896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61,8%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1968" y="3452021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82,5%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7" idx="3"/>
            <a:endCxn id="18" idx="1"/>
          </p:cNvCxnSpPr>
          <p:nvPr/>
        </p:nvCxnSpPr>
        <p:spPr>
          <a:xfrm>
            <a:off x="2367340" y="3881176"/>
            <a:ext cx="230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3"/>
            <a:endCxn id="19" idx="1"/>
          </p:cNvCxnSpPr>
          <p:nvPr/>
        </p:nvCxnSpPr>
        <p:spPr>
          <a:xfrm flipV="1">
            <a:off x="3821502" y="3878301"/>
            <a:ext cx="280466" cy="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288" y="4938988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состоянию на 22 сентября 2022 г. заменено 46,1 км тепловых сетей или 2,8 процента от их общей протяженности.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5436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5" r="10196"/>
          <a:stretch/>
        </p:blipFill>
        <p:spPr>
          <a:xfrm>
            <a:off x="2498473" y="0"/>
            <a:ext cx="6645528" cy="4324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8" y="246566"/>
            <a:ext cx="8747184" cy="11250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связи с реализацией в нашей стране проекта по строительству Белорусской атомной электростанции у потребителей расширился спектр использования электроэнергии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17411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январь – август 2022 г.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аналогичный период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2021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7578" y="1741114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57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162,5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8" idx="1"/>
          </p:cNvCxnSpPr>
          <p:nvPr/>
        </p:nvCxnSpPr>
        <p:spPr>
          <a:xfrm flipV="1">
            <a:off x="2367340" y="2259410"/>
            <a:ext cx="39023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9" idx="1"/>
          </p:cNvCxnSpPr>
          <p:nvPr/>
        </p:nvCxnSpPr>
        <p:spPr>
          <a:xfrm>
            <a:off x="2367340" y="3455607"/>
            <a:ext cx="3902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3231" y="24190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 в 1,8 раз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88" y="4130012"/>
            <a:ext cx="8747184" cy="65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Увеличение электропотребления для отопления и горячего водоснабжения ведется по трем направлениям: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288" y="5002114"/>
            <a:ext cx="2769078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строительство нового электрифицированного многоквартирного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индивидуального жилья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2393" y="5002114"/>
            <a:ext cx="2769079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электрификация эксплуатируемого индивидуального жилищного фонда для целей отопления и горячего водоснабжения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2467" y="4999400"/>
            <a:ext cx="2650825" cy="17329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многоквартирных жилых домов с печным отоплением на использование электроэнергии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5" idx="2"/>
            <a:endCxn id="19" idx="0"/>
          </p:cNvCxnSpPr>
          <p:nvPr/>
        </p:nvCxnSpPr>
        <p:spPr>
          <a:xfrm>
            <a:off x="4597880" y="4787660"/>
            <a:ext cx="0" cy="21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0"/>
          </p:cNvCxnSpPr>
          <p:nvPr/>
        </p:nvCxnSpPr>
        <p:spPr>
          <a:xfrm flipH="1">
            <a:off x="1608827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0"/>
          </p:cNvCxnSpPr>
          <p:nvPr/>
        </p:nvCxnSpPr>
        <p:spPr>
          <a:xfrm>
            <a:off x="7582619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64" y="3561858"/>
            <a:ext cx="3449128" cy="18191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с коммунальными 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399116"/>
            <a:ext cx="8747184" cy="9300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Республике Беларусь ежегодно образуется около 4 млн. тонн твердых коммунальных отходов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2295360"/>
              </p:ext>
            </p:extLst>
          </p:nvPr>
        </p:nvGraphicFramePr>
        <p:xfrm>
          <a:off x="0" y="2329132"/>
          <a:ext cx="3436189" cy="28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027873" y="2482060"/>
            <a:ext cx="2143052" cy="284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2012 по 2021 объемы сбора вторичных материальных ресурсов увеличились в 2 раза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7101" y="2983665"/>
            <a:ext cx="1223513" cy="11563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381,6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1837" y="2556978"/>
            <a:ext cx="1223513" cy="117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790,6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stCxn id="20" idx="3"/>
            <a:endCxn id="21" idx="1"/>
          </p:cNvCxnSpPr>
          <p:nvPr/>
        </p:nvCxnSpPr>
        <p:spPr>
          <a:xfrm flipV="1">
            <a:off x="5170925" y="3561858"/>
            <a:ext cx="386176" cy="34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 flipV="1">
            <a:off x="6780614" y="3145778"/>
            <a:ext cx="511223" cy="41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98408" y="5439469"/>
            <a:ext cx="8747184" cy="13205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началу 2022 года уровень использования коммунальных отходов составил 31,1%, что в 3 раза больше, чем 9 лет назад. Поставлена задача достичь уровня использования коммунальных отходов к 2025 году – 64%, а к 2035 году – 90%</a:t>
            </a:r>
          </a:p>
        </p:txBody>
      </p:sp>
    </p:spTree>
    <p:extLst>
      <p:ext uri="{BB962C8B-B14F-4D97-AF65-F5344CB8AC3E}">
        <p14:creationId xmlns:p14="http://schemas.microsoft.com/office/powerpoint/2010/main" val="357537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4666945" y="5095668"/>
            <a:ext cx="3364302" cy="1765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81155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 коммунальными отходами в 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976420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проводится работа по закрытию мусоропроводов в многоэтажных жилых домах и созданию площадок для раздельного сбора ТКО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2266867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091" y="2266867"/>
            <a:ext cx="3027871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мусоропроводы закрыты в 26 жилых домах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341460" y="2850090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6294" y="2266867"/>
            <a:ext cx="2700068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72% от запланированного на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8" idx="3"/>
            <a:endCxn id="14" idx="1"/>
          </p:cNvCxnSpPr>
          <p:nvPr/>
        </p:nvCxnSpPr>
        <p:spPr>
          <a:xfrm>
            <a:off x="5865962" y="2850090"/>
            <a:ext cx="500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8408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Охват населения раздельным сбором отходов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41460" y="4222188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838091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87%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(частный сектор – 41,3%)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98852" y="3638965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 в области установлено 39,5 тыс. контейнеров для раздельного сбора отходов в секторе многоквартирной застройки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4491" y="4941554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Сектору индивидуальной жилой застройки передано 62,4 тыс. контейнеров емкостью 120 (240) литров для сбора ТКО и ВМР</a:t>
            </a:r>
          </a:p>
        </p:txBody>
      </p:sp>
    </p:spTree>
    <p:extLst>
      <p:ext uri="{BB962C8B-B14F-4D97-AF65-F5344CB8AC3E}">
        <p14:creationId xmlns:p14="http://schemas.microsoft.com/office/powerpoint/2010/main" val="40438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" y="3927810"/>
            <a:ext cx="1339635" cy="28771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913" y="122405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Национальной стратегией реализуются следующие комплексы мероприятий по совершенствованию системы обращения с ТКО и ВМР: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инфраструктуры и совершенствование логистики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раздельного сбора отходов – модернизация транспортного парка, контейнерного хозяйства, инфраструктуры сбора (контейнерные площадки, мусоропроводы)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65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энергетическое использование отходов – внедрение технологии применения в цементной промышленности альтернативного RDF-топлива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47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модернизация системы обращения с коммунальными отходами на основе перехода от районной системы управления отходами на региональный уровень – в том числе создание 30 крупных комплексных объектов по сортировке и использованию ТКО, обслуживающих 3–6 районов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4606505" y="1216324"/>
            <a:ext cx="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6347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46065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622" y="3844361"/>
            <a:ext cx="2143052" cy="2865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RDF-топливо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derived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твердое </a:t>
            </a:r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вторичное 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топливо)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это топливо, полученное из отходов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97529" y="3848358"/>
            <a:ext cx="6582568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мероприятий по созданию региональных объектов по сортировке и использованию ТКО, включая производство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пре-RDF-топлива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полигонов для их захоронения в Витебской области реализуются следующие объекты: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7529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Новополоцкий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региональный комплекс по обращению с ТКО“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7045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”Полигон ТБО г.Орша“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6504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”Комплекс по углубленной переработке изношенных шин и резинотехнических изделий с получением резиновой крошки и производством резинотехнических изделий“ </a:t>
            </a:r>
          </a:p>
        </p:txBody>
      </p:sp>
      <p:cxnSp>
        <p:nvCxnSpPr>
          <p:cNvPr id="24" name="Прямая со стрелкой 23"/>
          <p:cNvCxnSpPr>
            <a:stCxn id="19" idx="2"/>
            <a:endCxn id="22" idx="0"/>
          </p:cNvCxnSpPr>
          <p:nvPr/>
        </p:nvCxnSpPr>
        <p:spPr>
          <a:xfrm flipH="1">
            <a:off x="5678030" y="4942277"/>
            <a:ext cx="10783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2"/>
            <a:endCxn id="20" idx="0"/>
          </p:cNvCxnSpPr>
          <p:nvPr/>
        </p:nvCxnSpPr>
        <p:spPr>
          <a:xfrm flipH="1">
            <a:off x="3469055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2"/>
            <a:endCxn id="21" idx="0"/>
          </p:cNvCxnSpPr>
          <p:nvPr/>
        </p:nvCxnSpPr>
        <p:spPr>
          <a:xfrm>
            <a:off x="5688813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77" y="4069751"/>
            <a:ext cx="2520015" cy="26057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ТАРИФНОЙ ПОЛИТИКИ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 СФЕРЕ ОКАЗАНИЯ ЖИЛИЩНО-КОММУНАЛЬНЫХ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447773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ежегодный платеж по типовой 2-х комнатной квартире площадью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 кв. м с тремя проживающими при нормативном потреблении услуг не должен увеличиться более чем на 5 долл. США в эквиваленте.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1014620"/>
            <a:ext cx="8747184" cy="2859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ПРИНЦИП: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408" y="2669172"/>
            <a:ext cx="8747184" cy="11868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июне 2022 г. Правительством принято решение об отмене ранее запланированного повышения (с 1 июня 2022 г. на 8,8%) тарифов на тепловую энергию и на электрическую энергию, используемую на нужды отопления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горячего водоснабжения.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4572000" y="1300532"/>
            <a:ext cx="0" cy="147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9" y="4069751"/>
            <a:ext cx="1339635" cy="2737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09027" y="4069752"/>
            <a:ext cx="2725946" cy="27379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период с 2016 года по 2021 год экономия затрат по системе ЖКХ составила более 725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0722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793" y="193391"/>
            <a:ext cx="8747184" cy="6865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октября 2016 г. функционирует система безналичных жилищных субсидий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793" y="1104918"/>
            <a:ext cx="8747184" cy="248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позволяет адресно оказать поддержку малообеспеченным гражданам или семьям при оплате жилищно-коммунальных услуг, если их затраты на эти цели превышают 20% от совокупного дохода семьи в городе и 15% –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сельской местности, при условии, что объемы потребления этих услуг находятся в пределах установленных законодательством норм и нормативов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793" y="3803670"/>
            <a:ext cx="8747184" cy="13376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по состоянию на 1 сентября 2022 г.               4134 семьям предоставлены БЖС на сумму 267,9 тыс. рублей, в том числе по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выявительному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принципу – 4040 семьям на сумму 249,5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7" y="5263430"/>
            <a:ext cx="742460" cy="15945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26081" y="5287905"/>
            <a:ext cx="3812608" cy="1439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среди проблем, больше всего волнующих население, тарифы на коммунальные услуги находятся на 11 месте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(19,6% опрошенных) из 17</a:t>
            </a:r>
          </a:p>
        </p:txBody>
      </p:sp>
    </p:spTree>
    <p:extLst>
      <p:ext uri="{BB962C8B-B14F-4D97-AF65-F5344CB8AC3E}">
        <p14:creationId xmlns:p14="http://schemas.microsoft.com/office/powerpoint/2010/main" val="409373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85" y="3519577"/>
            <a:ext cx="9014604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85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159" y="5060824"/>
            <a:ext cx="1837427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Водоснабжение и водоотведение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2427" y="5060824"/>
            <a:ext cx="1837426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Коммунальная теплоэнергетика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694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Благоустройство и санитарная очистка населенных пунктов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1849" y="5052202"/>
            <a:ext cx="1613140" cy="1092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Озеленение городов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819510" y="4675516"/>
            <a:ext cx="8626" cy="37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51904" y="467551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2193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87064" y="469420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607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81245" y="934254"/>
            <a:ext cx="5032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”Основным критерием эффективности работы нашего коммунального хозяйства является оценка со стороны рядового потребителя. Мы все понимаем, что услуги ЖКХ – основа качества жизни людей. </a:t>
            </a:r>
            <a:br>
              <a:rPr lang="ru-RU" b="1" i="1" dirty="0"/>
            </a:br>
            <a:r>
              <a:rPr lang="ru-RU" b="1" i="1" dirty="0"/>
              <a:t>Если в квартире у человека тепло, в кране хорошая вода, в подъезде и во дворе порядок, то и слова в ваш адрес будут только положительные“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1" y="812319"/>
            <a:ext cx="2675627" cy="267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4" y="0"/>
            <a:ext cx="9144000" cy="7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УЛУЧШЕНИЕ БЛАГОУСТРОЙСТВА НАСЕЛЕННЫХ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7402" y="1015240"/>
            <a:ext cx="5684674" cy="1628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”Очень хотел бы, чтобы не только в Минске, но на территории всех наших городов и поселков был порядок, чтобы чувствовалась забота человека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том уголке, где ты живешь. И мы этот имидж не должны потерять“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9414" b="29929"/>
          <a:stretch/>
        </p:blipFill>
        <p:spPr>
          <a:xfrm>
            <a:off x="508958" y="639991"/>
            <a:ext cx="1846054" cy="23792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892" y="3112277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Основными мероприятиями по благоустройству населенных пунктов в сфере ЖКХ являются: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05850"/>
            <a:ext cx="2208363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поддержание и восстановление санитарного и технического состояния придомовых территорий многоквартирных жилых домов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5014" y="3905850"/>
            <a:ext cx="2113470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улично-дорожной сети, включая ремонт мостовых сооружений, населенных пунктов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5135" y="3926654"/>
            <a:ext cx="2113470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реконструкция (модернизация) мостовых сооружений населенных пунктов;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наружное освещение населенных пунктов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633" y="3926654"/>
            <a:ext cx="2268744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объектов благоустройства, кроме наружного освещения, а также содержания и ремонта улично-дорожной сети населенных пунктов</a:t>
            </a:r>
          </a:p>
        </p:txBody>
      </p: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 flipH="1">
            <a:off x="1104182" y="3730107"/>
            <a:ext cx="3364302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4" idx="0"/>
          </p:cNvCxnSpPr>
          <p:nvPr/>
        </p:nvCxnSpPr>
        <p:spPr>
          <a:xfrm flipH="1">
            <a:off x="3411749" y="3730107"/>
            <a:ext cx="1056735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5" idx="0"/>
          </p:cNvCxnSpPr>
          <p:nvPr/>
        </p:nvCxnSpPr>
        <p:spPr>
          <a:xfrm>
            <a:off x="4468484" y="3730107"/>
            <a:ext cx="1203386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6" idx="0"/>
          </p:cNvCxnSpPr>
          <p:nvPr/>
        </p:nvCxnSpPr>
        <p:spPr>
          <a:xfrm>
            <a:off x="4468484" y="3730107"/>
            <a:ext cx="3532521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6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900"/>
            <a:ext cx="9144000" cy="19431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9" y="146649"/>
            <a:ext cx="8747184" cy="10240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Беларуси установлен норматив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озелененности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территорий населенных пунктов – 40%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4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ремонту) 231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детской игровой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141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153,5 </a:t>
            </a:r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тыс.м.кв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улично-дорожной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3533" y="2395652"/>
            <a:ext cx="2725946" cy="23441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220 контейнерных площадок,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установке 95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контейнеров для сбора отходов, в том числе 103 контейнера для раздельного сбора отходов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4289" y="3973545"/>
            <a:ext cx="2725946" cy="188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посадке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тыс. деревьев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13 тыс. кустарников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3533" y="4917369"/>
            <a:ext cx="2725946" cy="10395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 газонов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5141" y="4013488"/>
            <a:ext cx="2725946" cy="184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 шахтных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колодцев, ликвидации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заброшенных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914" y="1508603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населенных пунктах Витебской области проведены работы: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8" idx="0"/>
          </p:cNvCxnSpPr>
          <p:nvPr/>
        </p:nvCxnSpPr>
        <p:spPr>
          <a:xfrm>
            <a:off x="4606506" y="2126433"/>
            <a:ext cx="0" cy="26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6" idx="0"/>
          </p:cNvCxnSpPr>
          <p:nvPr/>
        </p:nvCxnSpPr>
        <p:spPr>
          <a:xfrm flipH="1">
            <a:off x="1595887" y="2126433"/>
            <a:ext cx="3010619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7" idx="0"/>
          </p:cNvCxnSpPr>
          <p:nvPr/>
        </p:nvCxnSpPr>
        <p:spPr>
          <a:xfrm>
            <a:off x="4606506" y="2126433"/>
            <a:ext cx="2941608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0"/>
          </p:cNvCxnSpPr>
          <p:nvPr/>
        </p:nvCxnSpPr>
        <p:spPr>
          <a:xfrm flipH="1">
            <a:off x="1587262" y="3846084"/>
            <a:ext cx="8625" cy="127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0" idx="0"/>
          </p:cNvCxnSpPr>
          <p:nvPr/>
        </p:nvCxnSpPr>
        <p:spPr>
          <a:xfrm>
            <a:off x="4606506" y="4739849"/>
            <a:ext cx="0" cy="1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4" idx="0"/>
          </p:cNvCxnSpPr>
          <p:nvPr/>
        </p:nvCxnSpPr>
        <p:spPr>
          <a:xfrm>
            <a:off x="7548114" y="3846084"/>
            <a:ext cx="0" cy="16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" y="264746"/>
            <a:ext cx="9144000" cy="100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ИСПОЛЬЗОВАНИЕ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ИНФОРМАЦИОННЫХ ТЕХНОЛОГИЙ В СФЕРЕ ЖКХ.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РАБОТА С ОБРАЩЕНИЯМИ ГРАЖДАН И ЮРИДИЧЕСКИХ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309" y="1561380"/>
            <a:ext cx="8384876" cy="10373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информационная система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”Жилищно-коммунальное хозяйство“ (ГИС ЖКХ), которая объединяет в себе следующие ресурсы: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696620"/>
            <a:ext cx="2544792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система ”Диспетчерская служба“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3724" y="2696620"/>
            <a:ext cx="261380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республиканский портал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”Моя Республика“ 115.бел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4151" y="2696620"/>
            <a:ext cx="249303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информационная система ”Учет эксплуатационных затрат по жилому дому“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309" y="4575591"/>
            <a:ext cx="2544792" cy="14542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геоинформационная система ”Интерактивная карта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0593" y="4608779"/>
            <a:ext cx="2700066" cy="14210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информационная система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”Инженерные сети“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4151" y="4530275"/>
            <a:ext cx="2458528" cy="14219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мессенджере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Telegram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запущен чат-бот ”Контакт-центр ЖКХ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(@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portbelbot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4533183" y="2598733"/>
            <a:ext cx="21564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 flipH="1">
            <a:off x="1634705" y="2598733"/>
            <a:ext cx="2920042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4554747" y="2598733"/>
            <a:ext cx="2945921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2" idx="0"/>
          </p:cNvCxnSpPr>
          <p:nvPr/>
        </p:nvCxnSpPr>
        <p:spPr>
          <a:xfrm flipH="1">
            <a:off x="1634705" y="2598733"/>
            <a:ext cx="2920042" cy="197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4" idx="0"/>
          </p:cNvCxnSpPr>
          <p:nvPr/>
        </p:nvCxnSpPr>
        <p:spPr>
          <a:xfrm>
            <a:off x="4554747" y="2598733"/>
            <a:ext cx="2928668" cy="1931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3" idx="0"/>
          </p:cNvCxnSpPr>
          <p:nvPr/>
        </p:nvCxnSpPr>
        <p:spPr>
          <a:xfrm>
            <a:off x="4580626" y="4432389"/>
            <a:ext cx="0" cy="176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1" y="181154"/>
            <a:ext cx="8945592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2021 год в МЖКХ и в организации ЖКХ поступило около 70 тыс. обращений граждан. Это примерно на 3% меньше, чем в 2020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891" y="1584384"/>
            <a:ext cx="8945592" cy="2021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января по 30 сентября 2022 г. по единому короткому телефонному номеру 115 и посредством интернет-портала 115.бел поступило более 1,88 млн. заявок и претензий (по сравнению с аналогичным периодом прошлого года на 11,9% меньше), оказано порядка 1,32 млн. консультаций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5061716"/>
            <a:ext cx="3015917" cy="179628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2619594"/>
              </p:ext>
            </p:extLst>
          </p:nvPr>
        </p:nvGraphicFramePr>
        <p:xfrm>
          <a:off x="3927894" y="3853133"/>
          <a:ext cx="3904891" cy="29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891" y="3768607"/>
            <a:ext cx="4106173" cy="12124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телефонный опрос на вопрос ”Удовлетворены ли вы работой жилищно-коммунальных служб в Вашем населенном пункте?“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52158" y="5061716"/>
            <a:ext cx="1294635" cy="1294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76" y="1598989"/>
            <a:ext cx="7720642" cy="2387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СПАСИБО ЗА ВНИМАНИЕ!</a:t>
            </a: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5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-109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Жилищный фонд, его содержание и эксплуатация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795" y="1216237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Жилищный фонд Республики Беларусь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795" y="2015619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миллиона жилых домов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795" y="2815001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267 миллионов кв. метров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>
            <a:off x="4546120" y="1837427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6120" y="2636809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56675439"/>
              </p:ext>
            </p:extLst>
          </p:nvPr>
        </p:nvGraphicFramePr>
        <p:xfrm>
          <a:off x="0" y="3780637"/>
          <a:ext cx="3995651" cy="246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997825" y="4580019"/>
            <a:ext cx="1521229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95 млн. кв. м.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20882533"/>
              </p:ext>
            </p:extLst>
          </p:nvPr>
        </p:nvGraphicFramePr>
        <p:xfrm>
          <a:off x="4430684" y="3780637"/>
          <a:ext cx="3969770" cy="252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5442064" y="4388826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94%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415569" y="5044085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6%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 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642957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обслуживании 16 млн. кв. м. жилищного 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33" y="278457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капитального ремонта введено 338,9 тыс. кв. 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33" y="4092440"/>
            <a:ext cx="8528650" cy="13939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Отчисления на ремонт жилфонда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ноября 2022 г. тариф – 0,1958 за 1 кв. м. ежемесячно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3" y="4995482"/>
            <a:ext cx="1788947" cy="186251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3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1"/>
            <a:ext cx="8528650" cy="99494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Механизмы реализации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энергоэффективных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мероприятий в жилищном фонде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860114"/>
            <a:ext cx="2611034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утепление фасада жилого дома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3650" y="1860114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 счетчиков тепла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1294" y="1860113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замена системы отопления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1612250" y="1496290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82417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58374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733" y="3177932"/>
            <a:ext cx="8426126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 50 многоквартирных домов приводит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сокращению финансовых затрат на субсидирование оплаты тепловой энергии для населения из бюджета на 520 тыс. руб. ежегодно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" y="3244434"/>
            <a:ext cx="505892" cy="10864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4604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Гкал</a:t>
            </a: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733" y="4548453"/>
            <a:ext cx="8426126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модернизация. В месяц отопительного периода потребление тепловой энергии двухкомнатной квартирой площадью 48 кв. м: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8872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Гкал</a:t>
            </a:r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2689168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73436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0" y="5212354"/>
            <a:ext cx="1697316" cy="14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Развитие систем питьевого водоснабжения и водоотведения (канализации)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848" y="1399116"/>
            <a:ext cx="8038303" cy="7123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2020 – 2021 гг. в стране построено 68,52 км сетей водоснабжения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48,51 км сетей водоотведения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442" y="2823748"/>
            <a:ext cx="2570739" cy="1697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Подпрограмма «Чистая вода»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2890"/>
          <a:stretch/>
        </p:blipFill>
        <p:spPr>
          <a:xfrm>
            <a:off x="0" y="2482187"/>
            <a:ext cx="2030615" cy="2381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3386" y="2303996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потребителей водоснабжением питьевого качества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3386" y="4202443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населения централизованными системами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3558" y="5247373"/>
            <a:ext cx="2950505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очистки сточных вод и надежности систем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4364181" y="3109310"/>
            <a:ext cx="909205" cy="56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1" idx="1"/>
          </p:cNvCxnSpPr>
          <p:nvPr/>
        </p:nvCxnSpPr>
        <p:spPr>
          <a:xfrm>
            <a:off x="4364181" y="3672692"/>
            <a:ext cx="909205" cy="133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2" idx="0"/>
          </p:cNvCxnSpPr>
          <p:nvPr/>
        </p:nvCxnSpPr>
        <p:spPr>
          <a:xfrm flipH="1">
            <a:off x="3078811" y="4521635"/>
            <a:ext cx="1" cy="72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93" y="0"/>
            <a:ext cx="1866307" cy="21280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065" y="73553"/>
            <a:ext cx="894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Водоснабжение в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160" y="1074920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Обеспеченность потребителей Витебской области качественной питьевой водой в 2021 году составила 97,5 процента, в 2022 году ожидается на уровне 98,9 процента или 100 процентов к заданию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160" y="2253681"/>
            <a:ext cx="2913560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Станции обезжелезивания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06190" y="2285518"/>
            <a:ext cx="2651760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Введено в эксплуатацию в 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3910" y="2221325"/>
            <a:ext cx="1975553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станций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29192" y="3038285"/>
            <a:ext cx="831271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60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н.п.Голубичи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Глубокского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909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н.п.Калиново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8909" y="4894764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н.п.Пестуница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8909" y="5656886"/>
            <a:ext cx="2780554" cy="9517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н.п.Задубровье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160" y="4894763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н.п.Вышедки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Городокского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1160" y="5669428"/>
            <a:ext cx="2780554" cy="939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н.п.Бельковщина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Верхнедвинского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603" y="4552034"/>
            <a:ext cx="2477195" cy="15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16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47" y="459778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 водоснабжения и водоотведения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8316" y="1588662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1611" y="1588661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982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74,5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982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11,9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1611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65,9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611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7,2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9255310">
            <a:off x="6976359" y="1940695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sp>
        <p:nvSpPr>
          <p:cNvPr id="13" name="TextBox 12"/>
          <p:cNvSpPr txBox="1"/>
          <p:nvPr/>
        </p:nvSpPr>
        <p:spPr>
          <a:xfrm rot="19255310">
            <a:off x="7134547" y="3582754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7"/>
          <a:stretch/>
        </p:blipFill>
        <p:spPr>
          <a:xfrm rot="10800000">
            <a:off x="0" y="5353396"/>
            <a:ext cx="9144001" cy="1371598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8" idx="3"/>
            <a:endCxn id="10" idx="1"/>
          </p:cNvCxnSpPr>
          <p:nvPr/>
        </p:nvCxnSpPr>
        <p:spPr>
          <a:xfrm>
            <a:off x="3815542" y="3105270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 flipV="1">
            <a:off x="3815542" y="1866672"/>
            <a:ext cx="10460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1" idx="1"/>
          </p:cNvCxnSpPr>
          <p:nvPr/>
        </p:nvCxnSpPr>
        <p:spPr>
          <a:xfrm>
            <a:off x="3815542" y="4709627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5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3" y="3812221"/>
            <a:ext cx="1657992" cy="28529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67" y="459778"/>
            <a:ext cx="8853055" cy="1211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выполнения поручения Главы государства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обеспечению потребителей качественной питьевой водой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2025 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5863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 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2032" y="2045863"/>
            <a:ext cx="299812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159 мини-станций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2126" y="2045863"/>
            <a:ext cx="292187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населенных пунктов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flipH="1">
            <a:off x="4601094" y="1670858"/>
            <a:ext cx="1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490031" y="1670858"/>
            <a:ext cx="3111064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01095" y="1670858"/>
            <a:ext cx="3081968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11680" y="3459027"/>
            <a:ext cx="4779818" cy="9742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 Республике Беларусь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91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871 станция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146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населенный пункт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переподключен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15" idx="2"/>
            <a:endCxn id="17" idx="0"/>
          </p:cNvCxnSpPr>
          <p:nvPr/>
        </p:nvCxnSpPr>
        <p:spPr>
          <a:xfrm>
            <a:off x="4401589" y="4433262"/>
            <a:ext cx="2389909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 flipH="1">
            <a:off x="2240948" y="4433262"/>
            <a:ext cx="2160641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8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1595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ЖИЛИЩНО-КОММУНАЛЬНОЕ ХОЗЯЙСТВО:  ПЕРСПЕКТИВЫ РАЗВИТИЯ </vt:lpstr>
      <vt:lpstr>Презентация PowerPoint</vt:lpstr>
      <vt:lpstr>Жилищный фонд, его содержание и эксплуатация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курс на энергосбережение</vt:lpstr>
      <vt:lpstr>Энергосбережение в Республике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82</cp:revision>
  <dcterms:created xsi:type="dcterms:W3CDTF">2018-09-04T12:10:47Z</dcterms:created>
  <dcterms:modified xsi:type="dcterms:W3CDTF">2022-11-15T05:40:08Z</dcterms:modified>
</cp:coreProperties>
</file>